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0"/>
  </p:notesMasterIdLst>
  <p:sldIdLst>
    <p:sldId id="256" r:id="rId2"/>
    <p:sldId id="819" r:id="rId3"/>
    <p:sldId id="681" r:id="rId4"/>
    <p:sldId id="788" r:id="rId5"/>
    <p:sldId id="682" r:id="rId6"/>
    <p:sldId id="685" r:id="rId7"/>
    <p:sldId id="706" r:id="rId8"/>
    <p:sldId id="716" r:id="rId9"/>
    <p:sldId id="750" r:id="rId10"/>
    <p:sldId id="780" r:id="rId11"/>
    <p:sldId id="715" r:id="rId12"/>
    <p:sldId id="770" r:id="rId13"/>
    <p:sldId id="781" r:id="rId14"/>
    <p:sldId id="772" r:id="rId15"/>
    <p:sldId id="777" r:id="rId16"/>
    <p:sldId id="820" r:id="rId17"/>
    <p:sldId id="774" r:id="rId18"/>
    <p:sldId id="803" r:id="rId19"/>
    <p:sldId id="804" r:id="rId20"/>
    <p:sldId id="818" r:id="rId21"/>
    <p:sldId id="779" r:id="rId22"/>
    <p:sldId id="782" r:id="rId23"/>
    <p:sldId id="801" r:id="rId24"/>
    <p:sldId id="722" r:id="rId25"/>
    <p:sldId id="790" r:id="rId26"/>
    <p:sldId id="805" r:id="rId27"/>
    <p:sldId id="806" r:id="rId28"/>
    <p:sldId id="807" r:id="rId29"/>
    <p:sldId id="792" r:id="rId30"/>
    <p:sldId id="793" r:id="rId31"/>
    <p:sldId id="823" r:id="rId32"/>
    <p:sldId id="824" r:id="rId33"/>
    <p:sldId id="821" r:id="rId34"/>
    <p:sldId id="802" r:id="rId35"/>
    <p:sldId id="808" r:id="rId36"/>
    <p:sldId id="825" r:id="rId37"/>
    <p:sldId id="809" r:id="rId38"/>
    <p:sldId id="822" r:id="rId39"/>
    <p:sldId id="810" r:id="rId40"/>
    <p:sldId id="830" r:id="rId41"/>
    <p:sldId id="831" r:id="rId42"/>
    <p:sldId id="832" r:id="rId43"/>
    <p:sldId id="833" r:id="rId44"/>
    <p:sldId id="812" r:id="rId45"/>
    <p:sldId id="811" r:id="rId46"/>
    <p:sldId id="813" r:id="rId47"/>
    <p:sldId id="827" r:id="rId48"/>
    <p:sldId id="826" r:id="rId49"/>
    <p:sldId id="828" r:id="rId50"/>
    <p:sldId id="829" r:id="rId51"/>
    <p:sldId id="574" r:id="rId52"/>
    <p:sldId id="739" r:id="rId53"/>
    <p:sldId id="814" r:id="rId54"/>
    <p:sldId id="815" r:id="rId55"/>
    <p:sldId id="816" r:id="rId56"/>
    <p:sldId id="817" r:id="rId57"/>
    <p:sldId id="416" r:id="rId58"/>
    <p:sldId id="768" r:id="rId59"/>
  </p:sldIdLst>
  <p:sldSz cx="12192000" cy="6858000"/>
  <p:notesSz cx="6858000" cy="9144000"/>
  <p:embeddedFontLst>
    <p:embeddedFont>
      <p:font typeface="Century" panose="02040604050505020304" pitchFamily="18" charset="0"/>
      <p:regular r:id="rId61"/>
    </p:embeddedFont>
    <p:embeddedFont>
      <p:font typeface="Calibri Light" panose="020F0302020204030204" pitchFamily="34" charset="0"/>
      <p:regular r:id="rId62"/>
      <p:italic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1B1B"/>
    <a:srgbClr val="FF5050"/>
    <a:srgbClr val="B3B3B3"/>
    <a:srgbClr val="FFFFFF"/>
    <a:srgbClr val="0BEBDE"/>
    <a:srgbClr val="FF754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84" autoAdjust="0"/>
    <p:restoredTop sz="81182" autoAdjust="0"/>
  </p:normalViewPr>
  <p:slideViewPr>
    <p:cSldViewPr snapToGrid="0">
      <p:cViewPr varScale="1">
        <p:scale>
          <a:sx n="72" d="100"/>
          <a:sy n="72" d="100"/>
        </p:scale>
        <p:origin x="76" y="184"/>
      </p:cViewPr>
      <p:guideLst/>
    </p:cSldViewPr>
  </p:slideViewPr>
  <p:outlineViewPr>
    <p:cViewPr>
      <p:scale>
        <a:sx n="33" d="100"/>
        <a:sy n="33" d="100"/>
      </p:scale>
      <p:origin x="0" y="-145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8C565-F3BF-4A84-AE07-9A89EABD0C05}" type="datetimeFigureOut">
              <a:rPr lang="en-US" smtClean="0"/>
              <a:t>2020-02-03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34D6-74E3-493C-842C-2A0D832D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4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am</a:t>
            </a:r>
            <a:r>
              <a:rPr lang="en-US" baseline="0" dirty="0" smtClean="0"/>
              <a:t> going to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Very briefly describe the background we are coming from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Make note of the various elements of progress (and the broader picture) of open science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Describe some of the ongoing challenges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 a glimpse of what is going to happen in economics, and maybe more broadly in the social sciences.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79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am</a:t>
            </a:r>
            <a:r>
              <a:rPr lang="en-US" baseline="0" dirty="0" smtClean="0"/>
              <a:t> going to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Very briefly describe the background we are coming from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Make note of the various elements of progress (and the broader picture) of open science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Describe some of the ongoing challenges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 a glimpse of what is going to happen in economics, and maybe more broadly in the social sciences.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31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logo from AEA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70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metadata for this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21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metadata for this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22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metadata for this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55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67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0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9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50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45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5411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39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ed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960" y="2464858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92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b_Title and Content 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226" y="1847850"/>
            <a:ext cx="7887547" cy="4351338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12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1708" y="365125"/>
            <a:ext cx="980209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9" name="Picture 8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9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1" name="Picture 10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76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0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7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8DA53-2AE6-479B-901D-5117A0B269E4}" type="datetimeFigureOut">
              <a:rPr lang="en-US" smtClean="0"/>
              <a:t>2020-02-03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87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orce11.org/group/joint-declaration-data-citation-principles-final" TargetMode="Externa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datacite.org/dois/10.3886/E110681V1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pi.datacite.org/dois/10.3886/E110681V1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5281/zenodo.2573123" TargetMode="Externa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ocial-science-data-editors.github.io/guidance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Consuming Transparency: View from the Journal Side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31659"/>
            <a:ext cx="9144000" cy="910354"/>
          </a:xfrm>
        </p:spPr>
        <p:txBody>
          <a:bodyPr>
            <a:normAutofit/>
          </a:bodyPr>
          <a:lstStyle/>
          <a:p>
            <a:r>
              <a:rPr lang="en-US" dirty="0"/>
              <a:t>Lars Vilhuber</a:t>
            </a:r>
          </a:p>
          <a:p>
            <a:r>
              <a:rPr lang="en-US" dirty="0"/>
              <a:t>Cornell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93794" y="5741128"/>
            <a:ext cx="95079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opinions expressed in this presentation are solely the authors, and do not represent the views of the U.S. Census Bureau, the American Economic Association, the National Academies of Sciences, </a:t>
            </a:r>
            <a:br>
              <a:rPr lang="en-US" sz="1600" dirty="0"/>
            </a:br>
            <a:r>
              <a:rPr lang="en-US" sz="1600" dirty="0"/>
              <a:t>or any of the funding agencies.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5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4100" y="762000"/>
            <a:ext cx="77175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Evolving Journal and Data Infrastructure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45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Emerging citation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Currently:</a:t>
            </a:r>
          </a:p>
          <a:p>
            <a:pPr lvl="1"/>
            <a:r>
              <a:rPr lang="en-US" dirty="0" smtClean="0"/>
              <a:t>Manual linking of data and publications</a:t>
            </a:r>
          </a:p>
          <a:p>
            <a:pPr lvl="1"/>
            <a:r>
              <a:rPr lang="en-US" dirty="0" smtClean="0"/>
              <a:t>Few citations of data</a:t>
            </a:r>
          </a:p>
          <a:p>
            <a:r>
              <a:rPr lang="en-US" dirty="0" smtClean="0"/>
              <a:t>True for most journals, and most data archives</a:t>
            </a:r>
          </a:p>
          <a:p>
            <a:pPr lvl="1"/>
            <a:r>
              <a:rPr lang="en-US" dirty="0" smtClean="0"/>
              <a:t>ICPSR (manual linking to articles)</a:t>
            </a:r>
          </a:p>
          <a:p>
            <a:pPr lvl="1"/>
            <a:r>
              <a:rPr lang="en-US" dirty="0" err="1" smtClean="0"/>
              <a:t>RePEc</a:t>
            </a:r>
            <a:r>
              <a:rPr lang="en-US" dirty="0" smtClean="0"/>
              <a:t> (no linkage possible)</a:t>
            </a:r>
          </a:p>
          <a:p>
            <a:r>
              <a:rPr lang="en-US" dirty="0" smtClean="0"/>
              <a:t>Infrastructure starting to emerge</a:t>
            </a:r>
          </a:p>
          <a:p>
            <a:pPr lvl="1"/>
            <a:r>
              <a:rPr lang="en-US" dirty="0" smtClean="0"/>
              <a:t>If article cites data (DOI!)</a:t>
            </a:r>
          </a:p>
          <a:p>
            <a:pPr lvl="1"/>
            <a:r>
              <a:rPr lang="en-US" dirty="0" smtClean="0"/>
              <a:t>If archive and/or journal leverages infrastructure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206875"/>
            <a:ext cx="1581150" cy="476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5" y="4064000"/>
            <a:ext cx="1104900" cy="76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3025" y="3387489"/>
            <a:ext cx="2980055" cy="28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6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2247446"/>
          </a:xfrm>
        </p:spPr>
        <p:txBody>
          <a:bodyPr>
            <a:normAutofit/>
          </a:bodyPr>
          <a:lstStyle/>
          <a:p>
            <a:r>
              <a:rPr lang="en-US" dirty="0"/>
              <a:t>Why do journals like </a:t>
            </a:r>
            <a:r>
              <a:rPr lang="en-US" dirty="0" smtClean="0"/>
              <a:t>“supplemental ZIP files” and affiliated repositories?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 smtClean="0"/>
          </a:p>
          <a:p>
            <a:pPr lvl="1"/>
            <a:r>
              <a:rPr lang="en-US" dirty="0" smtClean="0"/>
              <a:t>They can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longevity/ persistence</a:t>
            </a:r>
          </a:p>
          <a:p>
            <a:pPr lvl="1"/>
            <a:r>
              <a:rPr lang="en-US" dirty="0" smtClean="0"/>
              <a:t>They can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access</a:t>
            </a:r>
          </a:p>
          <a:p>
            <a:pPr lvl="1"/>
            <a:r>
              <a:rPr lang="en-US" dirty="0" smtClean="0"/>
              <a:t>They can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availability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08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2247446"/>
          </a:xfrm>
        </p:spPr>
        <p:txBody>
          <a:bodyPr>
            <a:normAutofit/>
          </a:bodyPr>
          <a:lstStyle/>
          <a:p>
            <a:r>
              <a:rPr lang="en-US" dirty="0" smtClean="0"/>
              <a:t>What are the characteristics of prominent data archives?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 smtClean="0"/>
          </a:p>
          <a:p>
            <a:pPr lvl="1"/>
            <a:r>
              <a:rPr lang="en-US" dirty="0" smtClean="0"/>
              <a:t>They DO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longevity/ persistence</a:t>
            </a:r>
          </a:p>
          <a:p>
            <a:pPr lvl="1"/>
            <a:r>
              <a:rPr lang="en-US" dirty="0" smtClean="0"/>
              <a:t>They DO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access</a:t>
            </a:r>
          </a:p>
          <a:p>
            <a:pPr lvl="1"/>
            <a:r>
              <a:rPr lang="en-US" dirty="0" smtClean="0"/>
              <a:t>They DO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availability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94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More self-deposit repositories in the social sciences</a:t>
            </a:r>
          </a:p>
          <a:p>
            <a:pPr lvl="1"/>
            <a:r>
              <a:rPr lang="en-US" sz="3200" dirty="0" err="1" smtClean="0"/>
              <a:t>Dataverse</a:t>
            </a:r>
            <a:endParaRPr lang="en-US" sz="3200" dirty="0" smtClean="0"/>
          </a:p>
          <a:p>
            <a:pPr lvl="1"/>
            <a:r>
              <a:rPr lang="en-US" sz="3200" dirty="0" err="1" smtClean="0"/>
              <a:t>Figshare</a:t>
            </a:r>
            <a:endParaRPr lang="en-US" sz="3200" dirty="0" smtClean="0"/>
          </a:p>
          <a:p>
            <a:pPr lvl="1"/>
            <a:r>
              <a:rPr lang="en-US" sz="3200" dirty="0" err="1" smtClean="0"/>
              <a:t>openICPSR</a:t>
            </a:r>
            <a:endParaRPr lang="en-US" sz="3200" dirty="0" smtClean="0"/>
          </a:p>
          <a:p>
            <a:pPr lvl="1"/>
            <a:r>
              <a:rPr lang="en-US" sz="3200" dirty="0" err="1" smtClean="0"/>
              <a:t>Zenodo</a:t>
            </a:r>
            <a:endParaRPr lang="en-US" sz="3200" dirty="0" smtClean="0"/>
          </a:p>
          <a:p>
            <a:pPr lvl="1"/>
            <a:r>
              <a:rPr lang="en-US" sz="3200" dirty="0" smtClean="0"/>
              <a:t>Qualitative Data Repository (QDR)</a:t>
            </a:r>
          </a:p>
          <a:p>
            <a:pPr lvl="1"/>
            <a:r>
              <a:rPr lang="en-US" sz="3200" dirty="0" smtClean="0"/>
              <a:t>Others…	</a:t>
            </a:r>
          </a:p>
        </p:txBody>
      </p:sp>
    </p:spTree>
    <p:extLst>
      <p:ext uri="{BB962C8B-B14F-4D97-AF65-F5344CB8AC3E}">
        <p14:creationId xmlns:p14="http://schemas.microsoft.com/office/powerpoint/2010/main" val="335455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More </a:t>
            </a:r>
            <a:r>
              <a:rPr lang="en-US" sz="3600" strike="sngStrike" dirty="0" smtClean="0"/>
              <a:t>self-deposit</a:t>
            </a:r>
            <a:r>
              <a:rPr lang="en-US" sz="3600" dirty="0" smtClean="0"/>
              <a:t> repositories in the social sciences</a:t>
            </a:r>
          </a:p>
          <a:p>
            <a:pPr lvl="1"/>
            <a:r>
              <a:rPr lang="en-US" sz="3200" dirty="0" err="1" smtClean="0"/>
              <a:t>Dataverse</a:t>
            </a:r>
            <a:endParaRPr lang="en-US" sz="3200" dirty="0" smtClean="0"/>
          </a:p>
          <a:p>
            <a:pPr lvl="1"/>
            <a:r>
              <a:rPr lang="en-US" sz="3200" dirty="0" err="1" smtClean="0"/>
              <a:t>Figshare</a:t>
            </a:r>
            <a:endParaRPr lang="en-US" sz="3200" dirty="0" smtClean="0"/>
          </a:p>
          <a:p>
            <a:pPr lvl="1"/>
            <a:r>
              <a:rPr lang="en-US" sz="3200" dirty="0" err="1" smtClean="0"/>
              <a:t>openICPSR</a:t>
            </a:r>
            <a:endParaRPr lang="en-US" sz="3200" dirty="0" smtClean="0"/>
          </a:p>
          <a:p>
            <a:pPr lvl="1"/>
            <a:r>
              <a:rPr lang="en-US" sz="3200" dirty="0" err="1" smtClean="0"/>
              <a:t>Zenodo</a:t>
            </a:r>
            <a:endParaRPr lang="en-US" sz="3200" dirty="0" smtClean="0"/>
          </a:p>
          <a:p>
            <a:pPr lvl="1"/>
            <a:r>
              <a:rPr lang="en-US" sz="3200" dirty="0" smtClean="0"/>
              <a:t>Qualitative Data Repository (QDR)</a:t>
            </a:r>
          </a:p>
          <a:p>
            <a:pPr lvl="1"/>
            <a:r>
              <a:rPr lang="en-US" sz="3200" dirty="0" smtClean="0"/>
              <a:t>Others…	</a:t>
            </a:r>
          </a:p>
        </p:txBody>
      </p:sp>
      <p:sp>
        <p:nvSpPr>
          <p:cNvPr id="4" name="Rectangle 3"/>
          <p:cNvSpPr/>
          <p:nvPr/>
        </p:nvSpPr>
        <p:spPr>
          <a:xfrm>
            <a:off x="5880100" y="2641600"/>
            <a:ext cx="5702300" cy="2273300"/>
          </a:xfrm>
          <a:prstGeom prst="rect">
            <a:avLst/>
          </a:prstGeom>
          <a:solidFill>
            <a:srgbClr val="B31B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CASD (France)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IAB (Germany)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Norway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US Federal Statistical RDC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….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1382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226" y="2547890"/>
            <a:ext cx="7887547" cy="36512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About 40% of data in economics journals is from restricted-access data sources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2924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Journals ask Authors: Describe your Sources!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(cite them!)</a:t>
            </a:r>
          </a:p>
        </p:txBody>
      </p:sp>
    </p:spTree>
    <p:extLst>
      <p:ext uri="{BB962C8B-B14F-4D97-AF65-F5344CB8AC3E}">
        <p14:creationId xmlns:p14="http://schemas.microsoft.com/office/powerpoint/2010/main" val="212784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Starts with Data 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Citation Principles</a:t>
            </a:r>
          </a:p>
          <a:p>
            <a:r>
              <a:rPr lang="en-US" dirty="0" smtClean="0"/>
              <a:t>Image of a standard data citation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60" y="456045"/>
            <a:ext cx="5810549" cy="67821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47" y="2201142"/>
            <a:ext cx="1591056" cy="1048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939" y="3533795"/>
            <a:ext cx="10153650" cy="1190625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088508" y="5971629"/>
            <a:ext cx="3902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Data Citation Synthesis Group: Joint Declaration of Data Citation Principles.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Martone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M. (ed.) San Diego CA: FORCE11; 2014 [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https://www.force11.org/group/joint-declaration-data-citation-principles-final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].</a:t>
            </a:r>
          </a:p>
        </p:txBody>
      </p:sp>
    </p:spTree>
    <p:extLst>
      <p:ext uri="{BB962C8B-B14F-4D97-AF65-F5344CB8AC3E}">
        <p14:creationId xmlns:p14="http://schemas.microsoft.com/office/powerpoint/2010/main" val="290832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Data Citations are not enough!</a:t>
            </a:r>
          </a:p>
        </p:txBody>
      </p:sp>
    </p:spTree>
    <p:extLst>
      <p:ext uri="{BB962C8B-B14F-4D97-AF65-F5344CB8AC3E}">
        <p14:creationId xmlns:p14="http://schemas.microsoft.com/office/powerpoint/2010/main" val="75403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Consuming Transparency: View from the Journal Side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31659"/>
            <a:ext cx="9144000" cy="910354"/>
          </a:xfrm>
        </p:spPr>
        <p:txBody>
          <a:bodyPr>
            <a:normAutofit/>
          </a:bodyPr>
          <a:lstStyle/>
          <a:p>
            <a:r>
              <a:rPr lang="en-US" dirty="0"/>
              <a:t>Lars Vilhuber</a:t>
            </a:r>
          </a:p>
          <a:p>
            <a:r>
              <a:rPr lang="en-US" dirty="0"/>
              <a:t>Cornell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266330"/>
            <a:ext cx="12192000" cy="6582794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1941" y="2463522"/>
            <a:ext cx="11748117" cy="20928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The opinions expressed in this presentation are solely the authors, and do not represent the views of the U.S. Census Bureau, the American Economic Association, the National Academies of Sciences, </a:t>
            </a:r>
            <a:br>
              <a:rPr lang="en-US" sz="2800" dirty="0" smtClean="0"/>
            </a:br>
            <a:r>
              <a:rPr lang="en-US" sz="2800" dirty="0" smtClean="0"/>
              <a:t>or any of the funding agencies. 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4341" y="2615922"/>
            <a:ext cx="11748117" cy="16004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But they </a:t>
            </a:r>
            <a:r>
              <a:rPr lang="en-US" sz="4000" u="sng" dirty="0" smtClean="0"/>
              <a:t>do</a:t>
            </a:r>
            <a:r>
              <a:rPr lang="en-US" sz="4000" dirty="0" smtClean="0"/>
              <a:t> rely on my experience as </a:t>
            </a:r>
            <a:br>
              <a:rPr lang="en-US" sz="4000" dirty="0" smtClean="0"/>
            </a:br>
            <a:r>
              <a:rPr lang="en-US" sz="4000" b="1" dirty="0" smtClean="0"/>
              <a:t>Data Editor for the American Economic Association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data citations not enough?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They tell you “where”</a:t>
            </a:r>
          </a:p>
          <a:p>
            <a:r>
              <a:rPr lang="en-US" dirty="0" smtClean="0"/>
              <a:t>But </a:t>
            </a:r>
            <a:r>
              <a:rPr lang="en-US" dirty="0" smtClean="0"/>
              <a:t>most do not </a:t>
            </a:r>
            <a:endParaRPr lang="en-US" dirty="0" smtClean="0"/>
          </a:p>
          <a:p>
            <a:pPr lvl="1"/>
            <a:r>
              <a:rPr lang="en-US" dirty="0" smtClean="0"/>
              <a:t>“who can access”</a:t>
            </a:r>
          </a:p>
          <a:p>
            <a:pPr lvl="1"/>
            <a:r>
              <a:rPr lang="en-US" dirty="0" smtClean="0"/>
              <a:t>“for how long”</a:t>
            </a:r>
          </a:p>
          <a:p>
            <a:pPr lvl="1"/>
            <a:r>
              <a:rPr lang="en-US" dirty="0" smtClean="0"/>
              <a:t>“under what conditions</a:t>
            </a:r>
            <a:r>
              <a:rPr lang="en-US" dirty="0" smtClean="0"/>
              <a:t>”</a:t>
            </a:r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(Though in theory, these are covered by the Data Citation Principles)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29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Reliability of 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Not every restricted-access repository is created equal</a:t>
            </a:r>
          </a:p>
          <a:p>
            <a:pPr lvl="1"/>
            <a:r>
              <a:rPr lang="en-US" sz="3200" dirty="0" smtClean="0">
                <a:solidFill>
                  <a:srgbClr val="C00000"/>
                </a:solidFill>
              </a:rPr>
              <a:t>The Second Bank of Third City credit card data is not a data/code repository</a:t>
            </a:r>
          </a:p>
          <a:p>
            <a:pPr lvl="1"/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</a:rPr>
              <a:t>Is the School Board of Third City a reliable repository?</a:t>
            </a:r>
          </a:p>
          <a:p>
            <a:pPr lvl="1"/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Is the JPMC Institute a reliable repository?</a:t>
            </a:r>
          </a:p>
          <a:p>
            <a:pPr lvl="1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Is the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US Census Bureau a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reliable repository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  <a:p>
            <a:pPr lvl="1"/>
            <a:r>
              <a:rPr lang="en-US" sz="3200" b="1" dirty="0"/>
              <a:t>Are </a:t>
            </a:r>
            <a:r>
              <a:rPr lang="en-US" sz="3200" b="1" dirty="0" smtClean="0"/>
              <a:t>any </a:t>
            </a:r>
            <a:r>
              <a:rPr lang="en-US" sz="3200" b="1" dirty="0" err="1" smtClean="0"/>
              <a:t>restriced</a:t>
            </a:r>
            <a:r>
              <a:rPr lang="en-US" sz="3200" b="1" dirty="0" smtClean="0"/>
              <a:t>-access repositories reliable archives?</a:t>
            </a:r>
            <a:endParaRPr lang="en-US" sz="3200" b="1" dirty="0"/>
          </a:p>
          <a:p>
            <a:pPr lvl="1"/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 smtClean="0">
              <a:solidFill>
                <a:srgbClr val="C00000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5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Availability Statements (DAS)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</a:t>
            </a:r>
            <a:r>
              <a:rPr lang="en-US" dirty="0" smtClean="0"/>
              <a:t> statement </a:t>
            </a:r>
            <a:r>
              <a:rPr lang="en-US" dirty="0"/>
              <a:t>about </a:t>
            </a:r>
            <a:r>
              <a:rPr lang="en-US" b="1" dirty="0">
                <a:solidFill>
                  <a:srgbClr val="0070C0"/>
                </a:solidFill>
              </a:rPr>
              <a:t>where data </a:t>
            </a:r>
            <a:r>
              <a:rPr lang="en-US" dirty="0"/>
              <a:t>supporting the results reported in a published article can be </a:t>
            </a:r>
            <a:r>
              <a:rPr lang="en-US" dirty="0" smtClean="0"/>
              <a:t>found</a:t>
            </a:r>
          </a:p>
          <a:p>
            <a:pPr lvl="1"/>
            <a:r>
              <a:rPr lang="en-US" dirty="0" smtClean="0"/>
              <a:t>including </a:t>
            </a:r>
            <a:r>
              <a:rPr lang="en-US" dirty="0"/>
              <a:t>unique identifiers linking to publicly archived datasets analyzed or generated during </a:t>
            </a:r>
            <a:r>
              <a:rPr lang="en-US" dirty="0" smtClean="0"/>
              <a:t>the study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DASs </a:t>
            </a:r>
            <a:r>
              <a:rPr lang="en-US" dirty="0"/>
              <a:t>can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increase transparency </a:t>
            </a:r>
            <a:r>
              <a:rPr lang="en-US" dirty="0"/>
              <a:t>by providing a reason why data cannot be </a:t>
            </a:r>
            <a:r>
              <a:rPr lang="en-US" dirty="0" smtClean="0"/>
              <a:t>made (immediately) </a:t>
            </a:r>
            <a:r>
              <a:rPr lang="en-US" dirty="0"/>
              <a:t>available </a:t>
            </a:r>
            <a:endParaRPr lang="en-US" dirty="0" smtClean="0"/>
          </a:p>
          <a:p>
            <a:pPr lvl="1"/>
            <a:r>
              <a:rPr lang="en-US" b="1" dirty="0" smtClean="0"/>
              <a:t>need </a:t>
            </a:r>
            <a:r>
              <a:rPr lang="en-US" b="1" dirty="0"/>
              <a:t>for registration</a:t>
            </a:r>
            <a:r>
              <a:rPr lang="en-US" dirty="0"/>
              <a:t>, </a:t>
            </a:r>
            <a:r>
              <a:rPr lang="en-US" dirty="0" smtClean="0"/>
              <a:t>ethical </a:t>
            </a:r>
            <a:r>
              <a:rPr lang="en-US" dirty="0"/>
              <a:t>or legal restrictions, or because </a:t>
            </a:r>
            <a:r>
              <a:rPr lang="en-US" dirty="0" smtClean="0"/>
              <a:t>of an </a:t>
            </a:r>
            <a:r>
              <a:rPr lang="en-US" dirty="0"/>
              <a:t>embargo </a:t>
            </a:r>
            <a:r>
              <a:rPr lang="en-US" dirty="0" smtClean="0"/>
              <a:t>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84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Availability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</a:t>
            </a:r>
            <a:r>
              <a:rPr lang="en-US" dirty="0" smtClean="0"/>
              <a:t> statement </a:t>
            </a:r>
            <a:r>
              <a:rPr lang="en-US" dirty="0"/>
              <a:t>about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how long </a:t>
            </a:r>
            <a:r>
              <a:rPr lang="en-US" dirty="0" smtClean="0"/>
              <a:t>data will be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available</a:t>
            </a:r>
            <a:r>
              <a:rPr lang="en-US" dirty="0" smtClean="0"/>
              <a:t> (policy)</a:t>
            </a:r>
          </a:p>
          <a:p>
            <a:pPr lvl="1"/>
            <a:r>
              <a:rPr lang="en-US" dirty="0" smtClean="0"/>
              <a:t>DOI assignments implies </a:t>
            </a:r>
            <a:r>
              <a:rPr lang="en-US" b="1" dirty="0" smtClean="0"/>
              <a:t>long-term curation</a:t>
            </a:r>
          </a:p>
          <a:p>
            <a:pPr lvl="1"/>
            <a:r>
              <a:rPr lang="en-US" dirty="0" smtClean="0"/>
              <a:t>But long-term curation </a:t>
            </a:r>
            <a:r>
              <a:rPr lang="en-US" sz="3000" b="1" dirty="0" smtClean="0"/>
              <a:t>does not require DOI</a:t>
            </a:r>
            <a:r>
              <a:rPr lang="en-US" dirty="0" smtClean="0"/>
              <a:t>! </a:t>
            </a:r>
          </a:p>
          <a:p>
            <a:r>
              <a:rPr lang="en-US" dirty="0" smtClean="0"/>
              <a:t>A statement about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usage rights</a:t>
            </a:r>
          </a:p>
          <a:p>
            <a:pPr lvl="1"/>
            <a:r>
              <a:rPr lang="en-US" dirty="0" smtClean="0"/>
              <a:t>Not every dataset is in the public domain</a:t>
            </a:r>
          </a:p>
          <a:p>
            <a:pPr lvl="1"/>
            <a:r>
              <a:rPr lang="en-US" dirty="0" smtClean="0"/>
              <a:t>Not everybody knows that U.S. Government data are usually in the public domain</a:t>
            </a:r>
          </a:p>
        </p:txBody>
      </p:sp>
    </p:spTree>
    <p:extLst>
      <p:ext uri="{BB962C8B-B14F-4D97-AF65-F5344CB8AC3E}">
        <p14:creationId xmlns:p14="http://schemas.microsoft.com/office/powerpoint/2010/main" val="410931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efforts at the AEA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Pre-emptively improve code archives</a:t>
            </a:r>
          </a:p>
          <a:p>
            <a:pPr lvl="1"/>
            <a:r>
              <a:rPr lang="en-US" sz="2800" dirty="0"/>
              <a:t>By conducting reproducibility checks </a:t>
            </a:r>
            <a:r>
              <a:rPr lang="en-US" sz="2000" dirty="0"/>
              <a:t>when we can</a:t>
            </a:r>
            <a:endParaRPr lang="en-US" sz="2800" dirty="0"/>
          </a:p>
          <a:p>
            <a:pPr lvl="1"/>
            <a:r>
              <a:rPr lang="en-US" sz="2800" dirty="0"/>
              <a:t>By working with groups that conduct reproducibility checks </a:t>
            </a:r>
            <a:br>
              <a:rPr lang="en-US" sz="2800" dirty="0"/>
            </a:br>
            <a:r>
              <a:rPr lang="en-US" sz="2000" dirty="0"/>
              <a:t>when we cannot</a:t>
            </a:r>
            <a:endParaRPr lang="en-US" sz="2800" dirty="0"/>
          </a:p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</a:rPr>
              <a:t>Better archives</a:t>
            </a:r>
          </a:p>
          <a:p>
            <a:pPr lvl="1"/>
            <a:r>
              <a:rPr lang="en-US" sz="2800" dirty="0" smtClean="0"/>
              <a:t>Greater transparency of the code and data archives</a:t>
            </a:r>
          </a:p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Better provenance tracking</a:t>
            </a:r>
          </a:p>
          <a:p>
            <a:pPr lvl="2"/>
            <a:r>
              <a:rPr lang="en-US" sz="2400" dirty="0" smtClean="0"/>
              <a:t>Leave code where it is when appropriate</a:t>
            </a:r>
          </a:p>
          <a:p>
            <a:pPr lvl="2"/>
            <a:r>
              <a:rPr lang="en-US" sz="2400" dirty="0" smtClean="0"/>
              <a:t>Leave data where it is almost always</a:t>
            </a:r>
          </a:p>
          <a:p>
            <a:pPr lvl="2"/>
            <a:r>
              <a:rPr lang="en-US" sz="2400" dirty="0" smtClean="0"/>
              <a:t>Display that information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59279" y="4196443"/>
            <a:ext cx="7413171" cy="19805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4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89965" y="3802931"/>
            <a:ext cx="2203268" cy="517439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10193" y="2954064"/>
            <a:ext cx="7241177" cy="385433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794760" y="2681203"/>
            <a:ext cx="7543800" cy="386862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“Data Availability Policy” (2019)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86696" y="4857587"/>
            <a:ext cx="5129349" cy="391079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It is the policy of the American Economic Association to publish papers only if the data used in the analysis are </a:t>
            </a:r>
            <a:r>
              <a:rPr lang="en-US" b="1" u="sng" dirty="0"/>
              <a:t>clearly and precisely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documented and </a:t>
            </a:r>
            <a:r>
              <a:rPr lang="en-US" b="1" u="sng" dirty="0"/>
              <a:t>access to the data and code is clearly and precisely documented and is non-exclusive to the authors.</a:t>
            </a:r>
          </a:p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Authors of accepted papers that contain empirical work, simulations, or experimental work must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provide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prior to acceptance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data, programs, and other details of the computations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sufficient 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to permit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replication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 well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information about access to data and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programs.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10193" y="2604407"/>
            <a:ext cx="10517778" cy="9225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0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Authors struggle with this!</a:t>
            </a:r>
          </a:p>
        </p:txBody>
      </p:sp>
    </p:spTree>
    <p:extLst>
      <p:ext uri="{BB962C8B-B14F-4D97-AF65-F5344CB8AC3E}">
        <p14:creationId xmlns:p14="http://schemas.microsoft.com/office/powerpoint/2010/main" val="125329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Data Publishers struggle with this!</a:t>
            </a:r>
          </a:p>
        </p:txBody>
      </p:sp>
    </p:spTree>
    <p:extLst>
      <p:ext uri="{BB962C8B-B14F-4D97-AF65-F5344CB8AC3E}">
        <p14:creationId xmlns:p14="http://schemas.microsoft.com/office/powerpoint/2010/main" val="7859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40378" y="2688772"/>
            <a:ext cx="7717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Solutions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47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Action: Data citations and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000" dirty="0" smtClean="0"/>
              <a:t>What is </a:t>
            </a:r>
            <a:r>
              <a:rPr lang="en-US" sz="4000" b="1" dirty="0" smtClean="0"/>
              <a:t>FAIR</a:t>
            </a:r>
            <a:r>
              <a:rPr lang="en-US" sz="4000" dirty="0" smtClean="0"/>
              <a:t>?</a:t>
            </a:r>
          </a:p>
          <a:p>
            <a:pPr lvl="1"/>
            <a:r>
              <a:rPr lang="en-US" sz="4800" b="1" dirty="0"/>
              <a:t>F</a:t>
            </a:r>
            <a:r>
              <a:rPr lang="en-US" sz="4000" dirty="0"/>
              <a:t>indable, </a:t>
            </a:r>
            <a:endParaRPr lang="en-US" sz="4000" dirty="0" smtClean="0"/>
          </a:p>
          <a:p>
            <a:pPr lvl="1"/>
            <a:r>
              <a:rPr lang="en-US" sz="4800" b="1" dirty="0" smtClean="0"/>
              <a:t>A</a:t>
            </a:r>
            <a:r>
              <a:rPr lang="en-US" sz="4000" dirty="0" smtClean="0"/>
              <a:t>ccessible</a:t>
            </a:r>
            <a:r>
              <a:rPr lang="en-US" sz="4000" dirty="0"/>
              <a:t>, </a:t>
            </a:r>
            <a:endParaRPr lang="en-US" sz="4000" dirty="0" smtClean="0"/>
          </a:p>
          <a:p>
            <a:pPr lvl="1"/>
            <a:r>
              <a:rPr lang="en-US" sz="4800" b="1" dirty="0" smtClean="0"/>
              <a:t>I</a:t>
            </a:r>
            <a:r>
              <a:rPr lang="en-US" sz="4000" dirty="0" smtClean="0"/>
              <a:t>nteroperable</a:t>
            </a:r>
            <a:r>
              <a:rPr lang="en-US" sz="4000" dirty="0"/>
              <a:t>, </a:t>
            </a:r>
            <a:r>
              <a:rPr lang="en-US" sz="4000" dirty="0" smtClean="0"/>
              <a:t>and </a:t>
            </a:r>
          </a:p>
          <a:p>
            <a:pPr lvl="1"/>
            <a:r>
              <a:rPr lang="en-US" sz="4800" b="1" dirty="0" smtClean="0"/>
              <a:t>R</a:t>
            </a:r>
            <a:r>
              <a:rPr lang="en-US" sz="4000" dirty="0" smtClean="0"/>
              <a:t>e-usable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94" y="1690688"/>
            <a:ext cx="34385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of </a:t>
            </a:r>
            <a:r>
              <a:rPr lang="en-US" dirty="0" err="1"/>
              <a:t>scholary</a:t>
            </a:r>
            <a:r>
              <a:rPr lang="en-US" dirty="0"/>
              <a:t> discourse?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Early publications (20</a:t>
            </a:r>
            <a:r>
              <a:rPr lang="en-US" sz="3600" baseline="30000" dirty="0" smtClean="0"/>
              <a:t>th</a:t>
            </a:r>
            <a:r>
              <a:rPr lang="en-US" sz="3600" dirty="0" smtClean="0"/>
              <a:t> century) contained </a:t>
            </a:r>
            <a:r>
              <a:rPr lang="en-US" sz="3600" b="1" dirty="0" smtClean="0">
                <a:solidFill>
                  <a:schemeClr val="accent4">
                    <a:lumMod val="75000"/>
                  </a:schemeClr>
                </a:solidFill>
              </a:rPr>
              <a:t>tables of data</a:t>
            </a:r>
            <a:r>
              <a:rPr lang="en-US" sz="3600" dirty="0" smtClean="0"/>
              <a:t>, and the 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</a:rPr>
              <a:t>math</a:t>
            </a:r>
            <a:r>
              <a:rPr lang="en-US" sz="3600" dirty="0" smtClean="0"/>
              <a:t> was simple (maybe)</a:t>
            </a:r>
          </a:p>
          <a:p>
            <a:pPr lvl="1"/>
            <a:r>
              <a:rPr lang="en-US" sz="4000" b="1" dirty="0" smtClean="0">
                <a:solidFill>
                  <a:schemeClr val="accent4">
                    <a:lumMod val="75000"/>
                  </a:schemeClr>
                </a:solidFill>
              </a:rPr>
              <a:t>Data</a:t>
            </a:r>
            <a:r>
              <a:rPr lang="en-US" sz="4000" dirty="0" smtClean="0"/>
              <a:t> became electronic, was no longer </a:t>
            </a:r>
            <a:r>
              <a:rPr lang="en-US" sz="4400" b="1" dirty="0" smtClean="0">
                <a:solidFill>
                  <a:srgbClr val="C00000"/>
                </a:solidFill>
              </a:rPr>
              <a:t>included</a:t>
            </a:r>
            <a:r>
              <a:rPr lang="en-US" sz="4000" dirty="0" smtClean="0"/>
              <a:t> or 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</a:rPr>
              <a:t>cited</a:t>
            </a:r>
          </a:p>
          <a:p>
            <a:pPr lvl="1"/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Math</a:t>
            </a:r>
            <a:r>
              <a:rPr lang="en-US" sz="4000" dirty="0"/>
              <a:t> was transcribed to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n-US" sz="4000" dirty="0"/>
              <a:t>, and was no longer </a:t>
            </a:r>
            <a:r>
              <a:rPr lang="en-US" sz="4400" b="1" dirty="0">
                <a:solidFill>
                  <a:srgbClr val="C00000"/>
                </a:solidFill>
              </a:rPr>
              <a:t>included</a:t>
            </a:r>
            <a:endParaRPr lang="en-US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07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FAIR </a:t>
            </a:r>
            <a:r>
              <a:rPr lang="en-US" dirty="0" smtClean="0"/>
              <a:t>data principles </a:t>
            </a:r>
            <a:r>
              <a:rPr lang="en-US" dirty="0" smtClean="0"/>
              <a:t>rely on metadata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5180" y="1331625"/>
            <a:ext cx="6627760" cy="590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5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FAIR </a:t>
            </a:r>
            <a:r>
              <a:rPr lang="en-US" dirty="0" smtClean="0"/>
              <a:t>data principles </a:t>
            </a:r>
            <a:r>
              <a:rPr lang="en-US" dirty="0" smtClean="0"/>
              <a:t>rely on metadata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5180" y="1331625"/>
            <a:ext cx="6627760" cy="59044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940" y="2657188"/>
            <a:ext cx="8560240" cy="1485976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812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FAIR </a:t>
            </a:r>
            <a:r>
              <a:rPr lang="en-US" dirty="0" smtClean="0"/>
              <a:t>data principles </a:t>
            </a:r>
            <a:r>
              <a:rPr lang="en-US" dirty="0" smtClean="0"/>
              <a:t>rely on metadata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5180" y="1331625"/>
            <a:ext cx="6627760" cy="59044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940" y="2657188"/>
            <a:ext cx="8560240" cy="1485976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86" y="2215170"/>
            <a:ext cx="11125772" cy="2819545"/>
          </a:xfrm>
          <a:prstGeom prst="rect">
            <a:avLst/>
          </a:prstGeom>
          <a:effectLst>
            <a:outerShdw blurRad="50800" dist="469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768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and findability relies on metadata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241" y="1476346"/>
            <a:ext cx="8746557" cy="551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46957"/>
            <a:ext cx="7315200" cy="29672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02329" y="130629"/>
            <a:ext cx="7339692" cy="7462157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22" y="3600450"/>
            <a:ext cx="8677275" cy="114300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322" y="788194"/>
            <a:ext cx="8877300" cy="196215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322" y="5431291"/>
            <a:ext cx="8448675" cy="1057275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714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Behind this is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DataCite</a:t>
            </a:r>
            <a:r>
              <a:rPr lang="en-US" dirty="0" smtClean="0"/>
              <a:t> (DOI registrar for data)</a:t>
            </a:r>
          </a:p>
          <a:p>
            <a:r>
              <a:rPr lang="en-US" dirty="0" smtClean="0"/>
              <a:t>For instance,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api.datacite.org/dois/10.3886/E110681V1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Screenshot </a:t>
            </a:r>
            <a:r>
              <a:rPr lang="en-US" dirty="0" smtClean="0"/>
              <a:t>of </a:t>
            </a:r>
            <a:r>
              <a:rPr lang="en-US" dirty="0" err="1" smtClean="0"/>
              <a:t>DataCite</a:t>
            </a:r>
            <a:endParaRPr lang="en-US" dirty="0" smtClean="0"/>
          </a:p>
          <a:p>
            <a:r>
              <a:rPr lang="en-US" dirty="0" smtClean="0"/>
              <a:t>Screenshot of </a:t>
            </a:r>
            <a:r>
              <a:rPr lang="en-US" dirty="0" err="1" smtClean="0"/>
              <a:t>DataCite</a:t>
            </a:r>
            <a:r>
              <a:rPr lang="en-US" dirty="0" smtClean="0"/>
              <a:t> XML</a:t>
            </a:r>
          </a:p>
          <a:p>
            <a:r>
              <a:rPr lang="en-US" dirty="0" smtClean="0"/>
              <a:t>Screenshot of </a:t>
            </a:r>
            <a:r>
              <a:rPr lang="en-US" dirty="0" err="1" smtClean="0"/>
              <a:t>DataCite</a:t>
            </a:r>
            <a:r>
              <a:rPr lang="en-US" dirty="0" smtClean="0"/>
              <a:t> XML extract of </a:t>
            </a:r>
            <a:r>
              <a:rPr lang="en-US" dirty="0" err="1" smtClean="0"/>
              <a:t>rel</a:t>
            </a:r>
            <a:r>
              <a:rPr lang="en-US" dirty="0" smtClean="0"/>
              <a:t>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3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Behind this is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226" y="1847850"/>
            <a:ext cx="7887547" cy="1630136"/>
          </a:xfrm>
        </p:spPr>
        <p:txBody>
          <a:bodyPr>
            <a:normAutofit/>
          </a:bodyPr>
          <a:lstStyle/>
          <a:p>
            <a:r>
              <a:rPr lang="en-US" dirty="0" err="1" smtClean="0"/>
              <a:t>DataCite</a:t>
            </a:r>
            <a:r>
              <a:rPr lang="en-US" dirty="0" smtClean="0"/>
              <a:t> (DOI registrar for data)</a:t>
            </a:r>
          </a:p>
          <a:p>
            <a:r>
              <a:rPr lang="en-US" dirty="0" smtClean="0"/>
              <a:t>For instance,</a:t>
            </a:r>
            <a:endParaRPr lang="en-US" dirty="0" smtClean="0"/>
          </a:p>
          <a:p>
            <a:pPr lvl="1"/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api.datacite.org/dois/10.3886/E110681V1</a:t>
            </a:r>
            <a:r>
              <a:rPr lang="en-US" sz="2000" dirty="0" smtClean="0"/>
              <a:t> </a:t>
            </a: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784" y="1027906"/>
            <a:ext cx="5626389" cy="5473981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282" y="2845242"/>
            <a:ext cx="6284137" cy="1579811"/>
          </a:xfrm>
          <a:prstGeom prst="rect">
            <a:avLst/>
          </a:prstGeom>
          <a:effectLst>
            <a:outerShdw blurRad="50800" dist="2286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945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encodes </a:t>
            </a:r>
            <a:r>
              <a:rPr lang="en-US" dirty="0" smtClean="0"/>
              <a:t>linkages (Dublin Core)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**</a:t>
            </a:r>
            <a:r>
              <a:rPr lang="en-US" b="1" dirty="0"/>
              <a:t>cites this deposit</a:t>
            </a:r>
            <a:r>
              <a:rPr lang="en-US" dirty="0"/>
              <a:t>**</a:t>
            </a:r>
            <a:br>
              <a:rPr lang="en-US" dirty="0"/>
            </a:br>
            <a:r>
              <a:rPr lang="en-US" dirty="0"/>
              <a:t>is cited by this deposit</a:t>
            </a:r>
          </a:p>
          <a:p>
            <a:r>
              <a:rPr lang="en-US" dirty="0" smtClean="0"/>
              <a:t>**</a:t>
            </a:r>
            <a:r>
              <a:rPr lang="en-US" b="1" dirty="0"/>
              <a:t>is supplemented by this deposit</a:t>
            </a:r>
            <a:r>
              <a:rPr lang="en-US" dirty="0"/>
              <a:t>**</a:t>
            </a:r>
            <a:br>
              <a:rPr lang="en-US" dirty="0"/>
            </a:br>
            <a:r>
              <a:rPr lang="en-US" dirty="0"/>
              <a:t>is a supplement to this </a:t>
            </a:r>
            <a:r>
              <a:rPr lang="en-US" dirty="0" smtClean="0"/>
              <a:t>deposit</a:t>
            </a:r>
          </a:p>
          <a:p>
            <a:r>
              <a:rPr lang="en-US" dirty="0" smtClean="0"/>
              <a:t>is </a:t>
            </a:r>
            <a:r>
              <a:rPr lang="en-US" dirty="0"/>
              <a:t>referenced by this deposit</a:t>
            </a:r>
            <a:br>
              <a:rPr lang="en-US" dirty="0"/>
            </a:br>
            <a:r>
              <a:rPr lang="en-US" dirty="0"/>
              <a:t>references this </a:t>
            </a:r>
            <a:r>
              <a:rPr lang="en-US" dirty="0" smtClean="0"/>
              <a:t>deposit</a:t>
            </a:r>
          </a:p>
          <a:p>
            <a:r>
              <a:rPr lang="en-US" dirty="0" smtClean="0"/>
              <a:t>is </a:t>
            </a:r>
            <a:r>
              <a:rPr lang="en-US" dirty="0"/>
              <a:t>previous version of this deposit</a:t>
            </a:r>
            <a:br>
              <a:rPr lang="en-US" dirty="0"/>
            </a:br>
            <a:r>
              <a:rPr lang="en-US" dirty="0"/>
              <a:t>is new version of this </a:t>
            </a:r>
            <a:r>
              <a:rPr lang="en-US" dirty="0" smtClean="0"/>
              <a:t>deposit</a:t>
            </a:r>
            <a:endParaRPr lang="en-US" dirty="0"/>
          </a:p>
          <a:p>
            <a:r>
              <a:rPr lang="en-US" dirty="0" smtClean="0"/>
              <a:t>documents </a:t>
            </a:r>
            <a:r>
              <a:rPr lang="en-US" dirty="0"/>
              <a:t>this deposit</a:t>
            </a:r>
            <a:br>
              <a:rPr lang="en-US" dirty="0"/>
            </a:br>
            <a:r>
              <a:rPr lang="en-US" dirty="0"/>
              <a:t>is documented by this </a:t>
            </a:r>
            <a:r>
              <a:rPr lang="en-US" dirty="0" smtClean="0"/>
              <a:t>deposit</a:t>
            </a:r>
            <a:endParaRPr lang="en-US" dirty="0"/>
          </a:p>
          <a:p>
            <a:r>
              <a:rPr lang="en-US" dirty="0" smtClean="0"/>
              <a:t>has </a:t>
            </a:r>
            <a:r>
              <a:rPr lang="en-US" dirty="0"/>
              <a:t>this deposit as part</a:t>
            </a:r>
            <a:br>
              <a:rPr lang="en-US" dirty="0"/>
            </a:br>
            <a:r>
              <a:rPr lang="en-US" dirty="0"/>
              <a:t>is part of this </a:t>
            </a:r>
            <a:r>
              <a:rPr lang="en-US" dirty="0" smtClean="0"/>
              <a:t>deposit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73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Linkage allows to demonstrate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Who uses your data?</a:t>
            </a:r>
          </a:p>
          <a:p>
            <a:r>
              <a:rPr lang="en-US" sz="4000" dirty="0" smtClean="0"/>
              <a:t>Who relies on your data</a:t>
            </a:r>
          </a:p>
          <a:p>
            <a:pPr lvl="1"/>
            <a:r>
              <a:rPr lang="en-US" sz="3600" dirty="0" smtClean="0"/>
              <a:t>Directly </a:t>
            </a:r>
            <a:br>
              <a:rPr lang="en-US" sz="3600" dirty="0" smtClean="0"/>
            </a:br>
            <a:r>
              <a:rPr lang="en-US" sz="3600" dirty="0" smtClean="0"/>
              <a:t>(original manuscript)</a:t>
            </a:r>
          </a:p>
          <a:p>
            <a:pPr lvl="1"/>
            <a:r>
              <a:rPr lang="en-US" sz="3600" dirty="0" smtClean="0"/>
              <a:t>Indirectly </a:t>
            </a:r>
            <a:br>
              <a:rPr lang="en-US" sz="3600" dirty="0" smtClean="0"/>
            </a:br>
            <a:r>
              <a:rPr lang="en-US" sz="3600" dirty="0" smtClean="0"/>
              <a:t>(citations of that manuscript)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2476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leverage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Requires authors to cite </a:t>
            </a:r>
            <a:r>
              <a:rPr lang="en-US" dirty="0"/>
              <a:t>the data in the first place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Works easily with DOI </a:t>
            </a:r>
            <a:r>
              <a:rPr lang="en-US" dirty="0" smtClean="0"/>
              <a:t>(registries need to know about the data object)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Might work </a:t>
            </a:r>
            <a:r>
              <a:rPr lang="en-US" dirty="0" smtClean="0"/>
              <a:t>(in the future?) with Google Scholar, Web of Science</a:t>
            </a:r>
          </a:p>
        </p:txBody>
      </p:sp>
    </p:spTree>
    <p:extLst>
      <p:ext uri="{BB962C8B-B14F-4D97-AF65-F5344CB8AC3E}">
        <p14:creationId xmlns:p14="http://schemas.microsoft.com/office/powerpoint/2010/main" val="246217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943" y="365125"/>
            <a:ext cx="7825154" cy="5868866"/>
          </a:xfrm>
        </p:spPr>
      </p:pic>
      <p:sp>
        <p:nvSpPr>
          <p:cNvPr id="5" name="TextBox 4"/>
          <p:cNvSpPr txBox="1"/>
          <p:nvPr/>
        </p:nvSpPr>
        <p:spPr>
          <a:xfrm>
            <a:off x="316523" y="5574323"/>
            <a:ext cx="200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@</a:t>
            </a:r>
            <a:r>
              <a:rPr lang="en-US" dirty="0" err="1" smtClean="0"/>
              <a:t>sdellavi</a:t>
            </a:r>
            <a:endParaRPr lang="en-US" dirty="0" smtClean="0"/>
          </a:p>
          <a:p>
            <a:r>
              <a:rPr lang="en-US" dirty="0" smtClean="0"/>
              <a:t>AER 1911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41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30014" y="2088851"/>
            <a:ext cx="83319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Examples</a:t>
            </a:r>
            <a:br>
              <a:rPr lang="en-US" sz="8800" dirty="0" smtClean="0">
                <a:solidFill>
                  <a:schemeClr val="bg1"/>
                </a:solidFill>
              </a:rPr>
            </a:b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</a:rPr>
              <a:t>(good and bad)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2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OECD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889" y="1445078"/>
            <a:ext cx="7323262" cy="495821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45128" y="1690688"/>
            <a:ext cx="3412672" cy="12001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3349" y="3045279"/>
            <a:ext cx="2590094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URL does not always change!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(but sometimes it does)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15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OECD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889" y="1445078"/>
            <a:ext cx="7323262" cy="4958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838" y="1445078"/>
            <a:ext cx="8249074" cy="482624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45128" y="1690688"/>
            <a:ext cx="3412672" cy="12001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3349" y="3045279"/>
            <a:ext cx="2590094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URL does not always change!</a:t>
            </a:r>
          </a:p>
          <a:p>
            <a:r>
              <a:rPr lang="en-US" dirty="0" smtClean="0"/>
              <a:t>(but sometimes it does)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4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OECD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889" y="1445078"/>
            <a:ext cx="7323262" cy="4958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838" y="1445078"/>
            <a:ext cx="8249074" cy="4826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889" y="1445078"/>
            <a:ext cx="8263023" cy="483331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45128" y="1690688"/>
            <a:ext cx="3412672" cy="12001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3349" y="3045279"/>
            <a:ext cx="2590094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URL does not always change!</a:t>
            </a:r>
          </a:p>
          <a:p>
            <a:r>
              <a:rPr lang="en-US" dirty="0" smtClean="0"/>
              <a:t>(and then it doesn’t…)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07658" y="2308194"/>
            <a:ext cx="2494625" cy="80786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9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smtClean="0"/>
              <a:t>2: IPUMS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452" y="1541179"/>
            <a:ext cx="6932890" cy="5441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712" y="457200"/>
            <a:ext cx="9172575" cy="5943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353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smtClean="0"/>
              <a:t>3: FRED (St. Louis Fed)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8821" y="1690688"/>
            <a:ext cx="8115397" cy="4940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2728912"/>
            <a:ext cx="10010775" cy="140017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147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4</a:t>
            </a:r>
            <a:r>
              <a:rPr lang="en-US" dirty="0" smtClean="0"/>
              <a:t>: German Restricted-access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779" y="1479363"/>
            <a:ext cx="7111895" cy="645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524805"/>
            <a:ext cx="8801100" cy="242887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94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4</a:t>
            </a:r>
            <a:r>
              <a:rPr lang="en-US" dirty="0" smtClean="0"/>
              <a:t>: German Restricted-access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779" y="1479363"/>
            <a:ext cx="7111895" cy="645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524805"/>
            <a:ext cx="8801100" cy="242887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047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4</a:t>
            </a:r>
            <a:r>
              <a:rPr lang="en-US" dirty="0" smtClean="0"/>
              <a:t>: German Restricted-access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422" y="1298155"/>
            <a:ext cx="6121431" cy="58235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2466975"/>
            <a:ext cx="8439150" cy="19240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286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30014" y="2088851"/>
            <a:ext cx="83319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Back to journals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15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of </a:t>
            </a:r>
            <a:r>
              <a:rPr lang="en-US" dirty="0" err="1"/>
              <a:t>scholary</a:t>
            </a:r>
            <a:r>
              <a:rPr lang="en-US" dirty="0"/>
              <a:t> </a:t>
            </a:r>
            <a:r>
              <a:rPr lang="en-US" dirty="0" smtClean="0"/>
              <a:t>discourse!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r>
              <a:rPr lang="en-US" sz="3600" b="1" dirty="0" smtClean="0"/>
              <a:t>Modern publications need </a:t>
            </a:r>
            <a:br>
              <a:rPr lang="en-US" sz="3600" b="1" dirty="0" smtClean="0"/>
            </a:br>
            <a:r>
              <a:rPr lang="en-US" sz="3600" b="1" dirty="0" smtClean="0"/>
              <a:t>the same transparency and completeness</a:t>
            </a:r>
            <a:br>
              <a:rPr lang="en-US" sz="3600" b="1" dirty="0" smtClean="0"/>
            </a:br>
            <a:r>
              <a:rPr lang="en-US" sz="3600" b="1" dirty="0" smtClean="0"/>
              <a:t>as in the “old days”</a:t>
            </a:r>
          </a:p>
          <a:p>
            <a:pPr marL="0" indent="0" algn="ctr">
              <a:buNone/>
            </a:pPr>
            <a:r>
              <a:rPr lang="en-US" sz="3600" b="1" dirty="0"/>
              <a:t>t</a:t>
            </a:r>
            <a:r>
              <a:rPr lang="en-US" sz="3600" b="1" dirty="0" smtClean="0"/>
              <a:t>o facilitate replicability</a:t>
            </a:r>
          </a:p>
        </p:txBody>
      </p:sp>
    </p:spTree>
    <p:extLst>
      <p:ext uri="{BB962C8B-B14F-4D97-AF65-F5344CB8AC3E}">
        <p14:creationId xmlns:p14="http://schemas.microsoft.com/office/powerpoint/2010/main" val="83087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15619" y="1825625"/>
            <a:ext cx="4826761" cy="4351338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65460" y="1825625"/>
            <a:ext cx="3595079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720" y="3425859"/>
            <a:ext cx="10632547" cy="768844"/>
          </a:xfrm>
          <a:prstGeom prst="rect">
            <a:avLst/>
          </a:prstGeom>
          <a:ln w="31750"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Arrow Connector 9"/>
          <p:cNvCxnSpPr/>
          <p:nvPr/>
        </p:nvCxnSpPr>
        <p:spPr>
          <a:xfrm>
            <a:off x="6400800" y="4461933"/>
            <a:ext cx="795867" cy="1447800"/>
          </a:xfrm>
          <a:prstGeom prst="straightConnector1">
            <a:avLst/>
          </a:prstGeom>
          <a:ln w="793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04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Richer metadata, more transparency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-203205"/>
            <a:ext cx="9314688" cy="68056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24152" y="3328416"/>
            <a:ext cx="8559800" cy="137295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1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2.08333E-6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30014" y="2088851"/>
            <a:ext cx="83319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Recommendation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8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05652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sz="4000" b="1" dirty="0" smtClean="0"/>
              <a:t>FAIR</a:t>
            </a:r>
            <a:r>
              <a:rPr lang="en-US" sz="4000" dirty="0" smtClean="0"/>
              <a:t> Principles</a:t>
            </a:r>
            <a:endParaRPr lang="en-US" sz="4000" dirty="0"/>
          </a:p>
          <a:p>
            <a:pPr lvl="1"/>
            <a:r>
              <a:rPr lang="en-US" sz="4800" b="1" dirty="0"/>
              <a:t>F</a:t>
            </a:r>
            <a:r>
              <a:rPr lang="en-US" sz="4000" dirty="0"/>
              <a:t>indable, </a:t>
            </a:r>
          </a:p>
          <a:p>
            <a:pPr lvl="1"/>
            <a:r>
              <a:rPr lang="en-US" sz="4800" b="1" dirty="0"/>
              <a:t>A</a:t>
            </a:r>
            <a:r>
              <a:rPr lang="en-US" sz="4000" dirty="0"/>
              <a:t>ccessible, </a:t>
            </a:r>
          </a:p>
          <a:p>
            <a:pPr lvl="1"/>
            <a:r>
              <a:rPr lang="en-US" sz="4800" b="1" dirty="0"/>
              <a:t>I</a:t>
            </a:r>
            <a:r>
              <a:rPr lang="en-US" sz="4000" dirty="0"/>
              <a:t>nteroperable, and </a:t>
            </a:r>
          </a:p>
          <a:p>
            <a:pPr lvl="1"/>
            <a:r>
              <a:rPr lang="en-US" sz="4800" b="1" dirty="0"/>
              <a:t>R</a:t>
            </a:r>
            <a:r>
              <a:rPr lang="en-US" sz="4000" dirty="0"/>
              <a:t>e-usable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75178" y="1825625"/>
            <a:ext cx="6116714" cy="3108543"/>
          </a:xfrm>
          <a:prstGeom prst="rect">
            <a:avLst/>
          </a:prstGeom>
          <a:solidFill>
            <a:schemeClr val="bg2"/>
          </a:solidFill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Start here: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Create bibliographic metadata </a:t>
            </a:r>
            <a:br>
              <a:rPr lang="en-US" sz="2800" b="1" dirty="0" smtClean="0"/>
            </a:br>
            <a:r>
              <a:rPr lang="en-US" sz="2800" b="1" dirty="0" smtClean="0"/>
              <a:t> </a:t>
            </a:r>
            <a:r>
              <a:rPr lang="en-US" sz="2800" dirty="0" smtClean="0"/>
              <a:t>(DC, Schema.org, data.gov, DDI)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Present it in a human-readable form</a:t>
            </a:r>
            <a:br>
              <a:rPr lang="en-US" sz="2800" b="1" dirty="0" smtClean="0"/>
            </a:br>
            <a:r>
              <a:rPr lang="en-US" sz="2800" dirty="0" smtClean="0"/>
              <a:t> (Suggested citations)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Present it in a machine-readable form </a:t>
            </a:r>
            <a:br>
              <a:rPr lang="en-US" sz="2800" b="1" dirty="0" smtClean="0"/>
            </a:br>
            <a:r>
              <a:rPr lang="en-US" sz="2800" b="1" dirty="0" smtClean="0"/>
              <a:t> </a:t>
            </a:r>
            <a:r>
              <a:rPr lang="en-US" sz="2800" dirty="0" smtClean="0"/>
              <a:t>(citation managers)</a:t>
            </a:r>
            <a:endParaRPr lang="en-US" sz="28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737499" y="2379216"/>
            <a:ext cx="1660124" cy="328473"/>
          </a:xfrm>
          <a:prstGeom prst="straightConnector1">
            <a:avLst/>
          </a:prstGeom>
          <a:ln w="952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313895" y="2414726"/>
            <a:ext cx="2441359" cy="69245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5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05652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sz="4000" b="1" dirty="0" smtClean="0"/>
              <a:t>FAIR</a:t>
            </a:r>
            <a:r>
              <a:rPr lang="en-US" sz="4000" dirty="0" smtClean="0"/>
              <a:t> Principles</a:t>
            </a:r>
            <a:endParaRPr lang="en-US" sz="4000" dirty="0"/>
          </a:p>
          <a:p>
            <a:pPr lvl="1"/>
            <a:r>
              <a:rPr lang="en-US" sz="4800" b="1" dirty="0"/>
              <a:t>F</a:t>
            </a:r>
            <a:r>
              <a:rPr lang="en-US" sz="4000" dirty="0"/>
              <a:t>indable, </a:t>
            </a:r>
          </a:p>
          <a:p>
            <a:pPr lvl="1"/>
            <a:r>
              <a:rPr lang="en-US" sz="4800" b="1" dirty="0"/>
              <a:t>A</a:t>
            </a:r>
            <a:r>
              <a:rPr lang="en-US" sz="4000" dirty="0"/>
              <a:t>ccessible, </a:t>
            </a:r>
          </a:p>
          <a:p>
            <a:pPr lvl="1"/>
            <a:r>
              <a:rPr lang="en-US" sz="4800" b="1" dirty="0"/>
              <a:t>I</a:t>
            </a:r>
            <a:r>
              <a:rPr lang="en-US" sz="4000" dirty="0"/>
              <a:t>nteroperable, and </a:t>
            </a:r>
          </a:p>
          <a:p>
            <a:pPr lvl="1"/>
            <a:r>
              <a:rPr lang="en-US" sz="4800" b="1" dirty="0"/>
              <a:t>R</a:t>
            </a:r>
            <a:r>
              <a:rPr lang="en-US" sz="4000" dirty="0"/>
              <a:t>e-usable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75178" y="1825625"/>
            <a:ext cx="6116714" cy="35394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Continue here: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Describe access</a:t>
            </a:r>
            <a:br>
              <a:rPr lang="en-US" sz="2800" b="1" dirty="0" smtClean="0"/>
            </a:br>
            <a:r>
              <a:rPr lang="en-US" sz="2800" dirty="0" smtClean="0"/>
              <a:t>(license, data use agreement, application procedure)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Describe persistence (future access)</a:t>
            </a:r>
            <a:br>
              <a:rPr lang="en-US" sz="2800" b="1" dirty="0" smtClean="0"/>
            </a:br>
            <a:r>
              <a:rPr lang="en-US" sz="2800" dirty="0" smtClean="0"/>
              <a:t> (Record schedule, archive policy)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Present it in a machine-readable form </a:t>
            </a:r>
            <a:br>
              <a:rPr lang="en-US" sz="2800" b="1" dirty="0" smtClean="0"/>
            </a:br>
            <a:r>
              <a:rPr lang="en-US" sz="2800" b="1" dirty="0" smtClean="0"/>
              <a:t> </a:t>
            </a:r>
            <a:r>
              <a:rPr lang="en-US" sz="2800" dirty="0" smtClean="0"/>
              <a:t>(re3data.org)</a:t>
            </a:r>
            <a:endParaRPr lang="en-US" sz="28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216893" y="2379216"/>
            <a:ext cx="1180730" cy="1162974"/>
          </a:xfrm>
          <a:prstGeom prst="straightConnector1">
            <a:avLst/>
          </a:prstGeom>
          <a:ln w="952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296140" y="3175710"/>
            <a:ext cx="2787588" cy="69245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3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05652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sz="4000" b="1" dirty="0" smtClean="0"/>
              <a:t>FAIR</a:t>
            </a:r>
            <a:r>
              <a:rPr lang="en-US" sz="4000" dirty="0" smtClean="0"/>
              <a:t> Principles</a:t>
            </a:r>
            <a:endParaRPr lang="en-US" sz="4000" dirty="0"/>
          </a:p>
          <a:p>
            <a:pPr lvl="1"/>
            <a:r>
              <a:rPr lang="en-US" sz="4800" b="1" dirty="0"/>
              <a:t>F</a:t>
            </a:r>
            <a:r>
              <a:rPr lang="en-US" sz="4000" dirty="0"/>
              <a:t>indable, </a:t>
            </a:r>
          </a:p>
          <a:p>
            <a:pPr lvl="1"/>
            <a:r>
              <a:rPr lang="en-US" sz="4800" b="1" dirty="0"/>
              <a:t>A</a:t>
            </a:r>
            <a:r>
              <a:rPr lang="en-US" sz="4000" dirty="0"/>
              <a:t>ccessible, </a:t>
            </a:r>
          </a:p>
          <a:p>
            <a:pPr lvl="1"/>
            <a:r>
              <a:rPr lang="en-US" sz="4800" b="1" dirty="0"/>
              <a:t>I</a:t>
            </a:r>
            <a:r>
              <a:rPr lang="en-US" sz="4000" dirty="0"/>
              <a:t>nteroperable, and </a:t>
            </a:r>
          </a:p>
          <a:p>
            <a:pPr lvl="1"/>
            <a:r>
              <a:rPr lang="en-US" sz="4800" b="1" dirty="0"/>
              <a:t>R</a:t>
            </a:r>
            <a:r>
              <a:rPr lang="en-US" sz="4000" dirty="0"/>
              <a:t>e-usable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75178" y="1825625"/>
            <a:ext cx="6116714" cy="310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Follow up with: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Data documentation (what)</a:t>
            </a:r>
            <a:br>
              <a:rPr lang="en-US" sz="2800" b="1" dirty="0" smtClean="0"/>
            </a:br>
            <a:r>
              <a:rPr lang="en-US" sz="2800" dirty="0" smtClean="0"/>
              <a:t>(codebooks, summary stats)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Process documentation (how)</a:t>
            </a:r>
            <a:br>
              <a:rPr lang="en-US" sz="2800" b="1" dirty="0" smtClean="0"/>
            </a:br>
            <a:r>
              <a:rPr lang="en-US" sz="2800" dirty="0" smtClean="0"/>
              <a:t> (process flow, software 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Present it in a machine-readable form </a:t>
            </a:r>
            <a:br>
              <a:rPr lang="en-US" sz="2800" b="1" dirty="0" smtClean="0"/>
            </a:br>
            <a:r>
              <a:rPr lang="en-US" sz="2800" b="1" dirty="0" smtClean="0"/>
              <a:t> </a:t>
            </a:r>
            <a:r>
              <a:rPr lang="en-US" sz="2800" dirty="0" smtClean="0"/>
              <a:t>(DDI, SDMX, schema.org)</a:t>
            </a:r>
            <a:endParaRPr lang="en-US" sz="28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36489" y="2379216"/>
            <a:ext cx="861134" cy="1384916"/>
          </a:xfrm>
          <a:prstGeom prst="straightConnector1">
            <a:avLst/>
          </a:prstGeom>
          <a:ln w="952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269507" y="3894802"/>
            <a:ext cx="3417902" cy="69245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2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05652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sz="4000" b="1" dirty="0" smtClean="0"/>
              <a:t>FAIR</a:t>
            </a:r>
            <a:r>
              <a:rPr lang="en-US" sz="4000" dirty="0" smtClean="0"/>
              <a:t> Principles</a:t>
            </a:r>
            <a:endParaRPr lang="en-US" sz="4000" dirty="0"/>
          </a:p>
          <a:p>
            <a:pPr lvl="1"/>
            <a:r>
              <a:rPr lang="en-US" sz="4800" b="1" dirty="0"/>
              <a:t>F</a:t>
            </a:r>
            <a:r>
              <a:rPr lang="en-US" sz="4000" dirty="0"/>
              <a:t>indable, </a:t>
            </a:r>
          </a:p>
          <a:p>
            <a:pPr lvl="1"/>
            <a:r>
              <a:rPr lang="en-US" sz="4800" b="1" dirty="0"/>
              <a:t>A</a:t>
            </a:r>
            <a:r>
              <a:rPr lang="en-US" sz="4000" dirty="0"/>
              <a:t>ccessible, </a:t>
            </a:r>
          </a:p>
          <a:p>
            <a:pPr lvl="1"/>
            <a:r>
              <a:rPr lang="en-US" sz="4800" b="1" dirty="0"/>
              <a:t>I</a:t>
            </a:r>
            <a:r>
              <a:rPr lang="en-US" sz="4000" dirty="0"/>
              <a:t>nteroperable, and </a:t>
            </a:r>
          </a:p>
          <a:p>
            <a:pPr lvl="1"/>
            <a:r>
              <a:rPr lang="en-US" sz="4800" b="1" dirty="0"/>
              <a:t>R</a:t>
            </a:r>
            <a:r>
              <a:rPr lang="en-US" sz="4000" dirty="0"/>
              <a:t>e-usable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75178" y="1825625"/>
            <a:ext cx="6116714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Improve with: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Use of common taxonomies</a:t>
            </a:r>
            <a:br>
              <a:rPr lang="en-US" sz="2800" b="1" dirty="0" smtClean="0"/>
            </a:br>
            <a:r>
              <a:rPr lang="en-US" sz="2800" dirty="0" smtClean="0"/>
              <a:t>(variable values, standards)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Implement APIs</a:t>
            </a:r>
            <a:br>
              <a:rPr lang="en-US" sz="2800" b="1" dirty="0" smtClean="0"/>
            </a:br>
            <a:r>
              <a:rPr lang="en-US" sz="2800" dirty="0" smtClean="0"/>
              <a:t> (live query, code submission)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Present it in a machine-readable form </a:t>
            </a:r>
            <a:br>
              <a:rPr lang="en-US" sz="2800" b="1" dirty="0" smtClean="0"/>
            </a:br>
            <a:r>
              <a:rPr lang="en-US" sz="2800" b="1" dirty="0" smtClean="0"/>
              <a:t> </a:t>
            </a:r>
            <a:r>
              <a:rPr lang="en-US" sz="2800" dirty="0" smtClean="0"/>
              <a:t>(data.gov, others)</a:t>
            </a:r>
            <a:endParaRPr lang="en-US" sz="28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36489" y="2379216"/>
            <a:ext cx="861134" cy="2112885"/>
          </a:xfrm>
          <a:prstGeom prst="straightConnector1">
            <a:avLst/>
          </a:prstGeom>
          <a:ln w="952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198486" y="4658281"/>
            <a:ext cx="3417902" cy="69245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3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7000" y="1981200"/>
            <a:ext cx="10071100" cy="2590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/>
              <a:t>Thank you!</a:t>
            </a:r>
          </a:p>
          <a:p>
            <a:pPr algn="ctr"/>
            <a:endParaRPr lang="en-US" sz="6600" b="1" dirty="0"/>
          </a:p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DOI: </a:t>
            </a:r>
            <a:r>
              <a:rPr lang="en-US" sz="5400" b="1" dirty="0" smtClean="0">
                <a:solidFill>
                  <a:schemeClr val="bg1"/>
                </a:solidFill>
                <a:hlinkClick r:id="rId2"/>
              </a:rPr>
              <a:t>10.5281/zenodo.2573123</a:t>
            </a:r>
            <a:r>
              <a:rPr lang="en-US" sz="5400" b="1" dirty="0" smtClean="0">
                <a:solidFill>
                  <a:schemeClr val="bg1"/>
                </a:solidFill>
              </a:rPr>
              <a:t> 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27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science “guild”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61134"/>
            <a:ext cx="5181600" cy="388032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2273299"/>
            <a:ext cx="5181600" cy="39036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smtClean="0">
                <a:hlinkClick r:id="rId3"/>
              </a:rPr>
              <a:t>https://</a:t>
            </a:r>
            <a:br>
              <a:rPr lang="en-US" sz="4400" smtClean="0">
                <a:hlinkClick r:id="rId3"/>
              </a:rPr>
            </a:br>
            <a:r>
              <a:rPr lang="en-US" sz="4400" smtClean="0">
                <a:hlinkClick r:id="rId3"/>
              </a:rPr>
              <a:t>social-science</a:t>
            </a:r>
            <a:r>
              <a:rPr lang="en-US" sz="4400" dirty="0" smtClean="0">
                <a:hlinkClick r:id="rId3"/>
              </a:rPr>
              <a:t/>
            </a:r>
            <a:br>
              <a:rPr lang="en-US" sz="4400" dirty="0" smtClean="0">
                <a:hlinkClick r:id="rId3"/>
              </a:rPr>
            </a:br>
            <a:r>
              <a:rPr lang="en-US" sz="4400" dirty="0" smtClean="0">
                <a:hlinkClick r:id="rId3"/>
              </a:rPr>
              <a:t>-data-editors.</a:t>
            </a:r>
            <a:br>
              <a:rPr lang="en-US" sz="4400" dirty="0" smtClean="0">
                <a:hlinkClick r:id="rId3"/>
              </a:rPr>
            </a:br>
            <a:r>
              <a:rPr lang="en-US" sz="4400" dirty="0" smtClean="0">
                <a:hlinkClick r:id="rId3"/>
              </a:rPr>
              <a:t>github.io/</a:t>
            </a:r>
            <a:br>
              <a:rPr lang="en-US" sz="4400" dirty="0" smtClean="0">
                <a:hlinkClick r:id="rId3"/>
              </a:rPr>
            </a:br>
            <a:r>
              <a:rPr lang="en-US" sz="4400" dirty="0" smtClean="0">
                <a:hlinkClick r:id="rId3"/>
              </a:rPr>
              <a:t>guidance</a:t>
            </a:r>
            <a:r>
              <a:rPr lang="en-US" sz="4400" dirty="0">
                <a:hlinkClick r:id="rId3"/>
              </a:rPr>
              <a:t>/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3782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3132" y="1449659"/>
            <a:ext cx="54083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Issues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16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Economics makes wide use of public-use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err="1" smtClean="0"/>
              <a:t>Macrodata</a:t>
            </a:r>
            <a:r>
              <a:rPr lang="en-US" sz="3200" b="1" dirty="0" smtClean="0"/>
              <a:t>:</a:t>
            </a:r>
          </a:p>
          <a:p>
            <a:pPr marL="0" indent="0" algn="ctr">
              <a:buNone/>
            </a:pPr>
            <a:r>
              <a:rPr lang="en-US" dirty="0" smtClean="0">
                <a:latin typeface="Century" panose="02040604050505020304" pitchFamily="18" charset="0"/>
              </a:rPr>
              <a:t>“We use </a:t>
            </a:r>
            <a:r>
              <a:rPr lang="en-US" dirty="0">
                <a:latin typeface="Century" panose="02040604050505020304" pitchFamily="18" charset="0"/>
              </a:rPr>
              <a:t>data </a:t>
            </a:r>
            <a:r>
              <a:rPr lang="en-US" dirty="0" smtClean="0">
                <a:latin typeface="Century" panose="02040604050505020304" pitchFamily="18" charset="0"/>
              </a:rPr>
              <a:t>downloaded from </a:t>
            </a:r>
            <a:r>
              <a:rPr lang="en-US" dirty="0">
                <a:latin typeface="Century" panose="02040604050505020304" pitchFamily="18" charset="0"/>
              </a:rPr>
              <a:t/>
            </a:r>
            <a:br>
              <a:rPr lang="en-US" dirty="0">
                <a:latin typeface="Century" panose="02040604050505020304" pitchFamily="18" charset="0"/>
              </a:rPr>
            </a:br>
            <a:r>
              <a:rPr lang="en-US" dirty="0">
                <a:latin typeface="Century" panose="02040604050505020304" pitchFamily="18" charset="0"/>
              </a:rPr>
              <a:t>the </a:t>
            </a:r>
            <a:r>
              <a:rPr lang="en-US" dirty="0" smtClean="0">
                <a:latin typeface="Century" panose="02040604050505020304" pitchFamily="18" charset="0"/>
              </a:rPr>
              <a:t>Bureau of Economic Analysis…”</a:t>
            </a:r>
            <a:endParaRPr lang="en-US" dirty="0" smtClean="0"/>
          </a:p>
          <a:p>
            <a:r>
              <a:rPr lang="en-US" sz="3200" b="1" dirty="0" smtClean="0"/>
              <a:t>Microdata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>
                <a:latin typeface="Century" panose="02040604050505020304" pitchFamily="18" charset="0"/>
              </a:rPr>
              <a:t>“… this paper uses data from </a:t>
            </a:r>
            <a:br>
              <a:rPr lang="en-US" dirty="0" smtClean="0">
                <a:latin typeface="Century" panose="02040604050505020304" pitchFamily="18" charset="0"/>
              </a:rPr>
            </a:br>
            <a:r>
              <a:rPr lang="en-US" dirty="0" smtClean="0">
                <a:latin typeface="Century" panose="02040604050505020304" pitchFamily="18" charset="0"/>
              </a:rPr>
              <a:t>the Current Population Survey…”</a:t>
            </a:r>
          </a:p>
        </p:txBody>
      </p:sp>
    </p:spTree>
    <p:extLst>
      <p:ext uri="{BB962C8B-B14F-4D97-AF65-F5344CB8AC3E}">
        <p14:creationId xmlns:p14="http://schemas.microsoft.com/office/powerpoint/2010/main" val="260037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This should be easy!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05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Data 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 smtClean="0"/>
              <a:t>Many datasets </a:t>
            </a:r>
          </a:p>
          <a:p>
            <a:pPr lvl="1"/>
            <a:r>
              <a:rPr lang="en-US" sz="3200" dirty="0" smtClean="0"/>
              <a:t>Are imperfectly described</a:t>
            </a:r>
          </a:p>
          <a:p>
            <a:pPr lvl="2"/>
            <a:r>
              <a:rPr lang="en-US" sz="2800" dirty="0" smtClean="0"/>
              <a:t>Very few data citations</a:t>
            </a:r>
          </a:p>
          <a:p>
            <a:pPr lvl="1"/>
            <a:r>
              <a:rPr lang="en-US" sz="3200" dirty="0" smtClean="0"/>
              <a:t>Are badly documented</a:t>
            </a:r>
          </a:p>
          <a:p>
            <a:pPr lvl="1"/>
            <a:r>
              <a:rPr lang="en-US" sz="3200" dirty="0" smtClean="0"/>
              <a:t>Have no (permanent) location defined </a:t>
            </a:r>
          </a:p>
          <a:p>
            <a:pPr lvl="2"/>
            <a:r>
              <a:rPr lang="en-US" sz="2800" dirty="0" smtClean="0"/>
              <a:t>Even for data from high-profile organizations!</a:t>
            </a:r>
          </a:p>
          <a:p>
            <a:pPr lvl="1"/>
            <a:r>
              <a:rPr lang="en-US" sz="3200" dirty="0" smtClean="0"/>
              <a:t>All of the above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9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23F4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9933</TotalTime>
  <Words>1299</Words>
  <Application>Microsoft Office PowerPoint</Application>
  <PresentationFormat>Widescreen</PresentationFormat>
  <Paragraphs>259</Paragraphs>
  <Slides>58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Century</vt:lpstr>
      <vt:lpstr>Calibri Light</vt:lpstr>
      <vt:lpstr>Calibri</vt:lpstr>
      <vt:lpstr>Office Theme</vt:lpstr>
      <vt:lpstr>Consuming Transparency: View from the Journal Side</vt:lpstr>
      <vt:lpstr>Consuming Transparency: View from the Journal Side</vt:lpstr>
      <vt:lpstr>Efficiency of scholary discourse?</vt:lpstr>
      <vt:lpstr>PowerPoint Presentation</vt:lpstr>
      <vt:lpstr>Efficiency of scholary discourse!</vt:lpstr>
      <vt:lpstr>PowerPoint Presentation</vt:lpstr>
      <vt:lpstr>Economics makes wide use of public-use data</vt:lpstr>
      <vt:lpstr>This should be easy!</vt:lpstr>
      <vt:lpstr>Problems with Data Citations</vt:lpstr>
      <vt:lpstr>PowerPoint Presentation</vt:lpstr>
      <vt:lpstr>Emerging citation infrastructure</vt:lpstr>
      <vt:lpstr>Why do journals like “supplemental ZIP files” and affiliated repositories? </vt:lpstr>
      <vt:lpstr>What are the characteristics of prominent data archives? </vt:lpstr>
      <vt:lpstr>Evolving Journal and Data Infrastructure</vt:lpstr>
      <vt:lpstr>Evolving Journal and Data Infrastructure</vt:lpstr>
      <vt:lpstr>Evolving Journal and Data Infrastructure</vt:lpstr>
      <vt:lpstr>Evolving Journal and Data Infrastructure</vt:lpstr>
      <vt:lpstr>Starts with Data Citations</vt:lpstr>
      <vt:lpstr>Evolving Journal and Data Infrastructure</vt:lpstr>
      <vt:lpstr>Why are data citations not enough?</vt:lpstr>
      <vt:lpstr>Verifying Reliability of Data Sources</vt:lpstr>
      <vt:lpstr>Data Availability Statements (DAS)</vt:lpstr>
      <vt:lpstr>Data Availability Statements</vt:lpstr>
      <vt:lpstr>Current efforts at the AEA</vt:lpstr>
      <vt:lpstr>AEA “Data Availability Policy” (2019)</vt:lpstr>
      <vt:lpstr>Evolving Journal and Data Infrastructure</vt:lpstr>
      <vt:lpstr>Evolving Journal and Data Infrastructure</vt:lpstr>
      <vt:lpstr>PowerPoint Presentation</vt:lpstr>
      <vt:lpstr>Action: Data citations and metadata</vt:lpstr>
      <vt:lpstr>FAIR data principles rely on metadata</vt:lpstr>
      <vt:lpstr>FAIR data principles rely on metadata</vt:lpstr>
      <vt:lpstr>FAIR data principles rely on metadata</vt:lpstr>
      <vt:lpstr>… and findability relies on metadata</vt:lpstr>
      <vt:lpstr>PowerPoint Presentation</vt:lpstr>
      <vt:lpstr>Behind this is metadata</vt:lpstr>
      <vt:lpstr>Behind this is metadata</vt:lpstr>
      <vt:lpstr>Metadata encodes linkages (Dublin Core)</vt:lpstr>
      <vt:lpstr>Linkage allows to demonstrate value</vt:lpstr>
      <vt:lpstr>How to leverage this?</vt:lpstr>
      <vt:lpstr>PowerPoint Presentation</vt:lpstr>
      <vt:lpstr>Example 1: OECD</vt:lpstr>
      <vt:lpstr>Example 1: OECD</vt:lpstr>
      <vt:lpstr>Example 1: OECD</vt:lpstr>
      <vt:lpstr>Example 2: IPUMS</vt:lpstr>
      <vt:lpstr>Example 3: FRED (St. Louis Fed) </vt:lpstr>
      <vt:lpstr>Example 4: German Restricted-access</vt:lpstr>
      <vt:lpstr>Example 4: German Restricted-access</vt:lpstr>
      <vt:lpstr>Example 4: German Restricted-access</vt:lpstr>
      <vt:lpstr>PowerPoint Presentation</vt:lpstr>
      <vt:lpstr>PowerPoint Presentation</vt:lpstr>
      <vt:lpstr>Richer metadata, more transparency</vt:lpstr>
      <vt:lpstr>PowerPoint Presentation</vt:lpstr>
      <vt:lpstr>Recommendation</vt:lpstr>
      <vt:lpstr>Recommendation</vt:lpstr>
      <vt:lpstr>Recommendation</vt:lpstr>
      <vt:lpstr>Recommendation</vt:lpstr>
      <vt:lpstr>PowerPoint Presentation</vt:lpstr>
      <vt:lpstr>Social science “guild”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Confidentiality protection and physical safeguards</dc:title>
  <dc:creator>Lars Vilhuber</dc:creator>
  <cp:lastModifiedBy>Lars Vilhuber</cp:lastModifiedBy>
  <cp:revision>345</cp:revision>
  <dcterms:created xsi:type="dcterms:W3CDTF">2016-11-26T21:09:30Z</dcterms:created>
  <dcterms:modified xsi:type="dcterms:W3CDTF">2020-02-04T15:23:18Z</dcterms:modified>
</cp:coreProperties>
</file>